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75" r:id="rId4"/>
    <p:sldId id="274" r:id="rId5"/>
    <p:sldId id="259" r:id="rId6"/>
    <p:sldId id="261" r:id="rId7"/>
    <p:sldId id="263" r:id="rId8"/>
    <p:sldId id="262" r:id="rId9"/>
    <p:sldId id="268" r:id="rId10"/>
    <p:sldId id="270" r:id="rId11"/>
    <p:sldId id="272" r:id="rId12"/>
    <p:sldId id="271" r:id="rId13"/>
    <p:sldId id="276" r:id="rId14"/>
    <p:sldId id="267" r:id="rId15"/>
  </p:sldIdLst>
  <p:sldSz cx="9144000" cy="5143500" type="screen16x9"/>
  <p:notesSz cx="6858000" cy="9144000"/>
  <p:defaultTextStyle>
    <a:defPPr>
      <a:defRPr lang="en-US"/>
    </a:defPPr>
    <a:lvl1pPr marL="0" algn="l" defTabSz="852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6144" algn="l" defTabSz="852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2288" algn="l" defTabSz="852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8432" algn="l" defTabSz="852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04576" algn="l" defTabSz="852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30720" algn="l" defTabSz="852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56864" algn="l" defTabSz="852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83008" algn="l" defTabSz="852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09152" algn="l" defTabSz="852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49763"/>
            <a:ext cx="1914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62F4DB-011F-4261-AA32-FA217695C1DE}" type="datetimeFigureOut">
              <a:rPr lang="en-US" smtClean="0"/>
              <a:pPr/>
              <a:t>06/08/15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24E337-9FAA-4981-8379-0041453DA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8288"/>
            <a:ext cx="9144000" cy="1947862"/>
          </a:xfrm>
        </p:spPr>
        <p:txBody>
          <a:bodyPr>
            <a:noAutofit/>
          </a:bodyPr>
          <a:lstStyle/>
          <a:p>
            <a:pPr marL="18288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Collective Impact Approach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in Community Development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solidFill>
                  <a:srgbClr val="00B05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en-US" sz="2000" i="1" dirty="0">
                <a:solidFill>
                  <a:srgbClr val="00B05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Case study of the APSC Environment </a:t>
            </a:r>
            <a:r>
              <a:rPr lang="en-US" sz="2000" i="1" dirty="0" smtClean="0">
                <a:solidFill>
                  <a:srgbClr val="00B05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Track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/>
        </p:nvSpPr>
        <p:spPr>
          <a:xfrm>
            <a:off x="1392866" y="3562350"/>
            <a:ext cx="6275507" cy="1152525"/>
          </a:xfrm>
          <a:prstGeom prst="rect">
            <a:avLst/>
          </a:prstGeom>
        </p:spPr>
        <p:txBody>
          <a:bodyPr lIns="78501" tIns="0" rIns="78501" bIns="39251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ctr">
              <a:spcBef>
                <a:spcPts val="86"/>
              </a:spcBef>
              <a:spcAft>
                <a:spcPts val="86"/>
              </a:spcAf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Presentation by:</a:t>
            </a:r>
          </a:p>
          <a:p>
            <a:pPr marL="0" algn="ctr">
              <a:spcBef>
                <a:spcPts val="86"/>
              </a:spcBef>
              <a:spcAft>
                <a:spcPts val="86"/>
              </a:spcAf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Daniel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Omondi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Juma</a:t>
            </a:r>
          </a:p>
          <a:p>
            <a:pPr marL="0" algn="ctr">
              <a:spcBef>
                <a:spcPts val="86"/>
              </a:spcBef>
              <a:spcAft>
                <a:spcPts val="86"/>
              </a:spcAf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Executive Director</a:t>
            </a:r>
          </a:p>
          <a:p>
            <a:pPr marL="0" algn="ctr">
              <a:spcBef>
                <a:spcPts val="86"/>
              </a:spcBef>
              <a:spcAft>
                <a:spcPts val="86"/>
              </a:spcAf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Global Peace Foundation, Kenya</a:t>
            </a:r>
          </a:p>
        </p:txBody>
      </p:sp>
      <p:sp>
        <p:nvSpPr>
          <p:cNvPr id="9" name="Subtitle 8"/>
          <p:cNvSpPr txBox="1">
            <a:spLocks/>
          </p:cNvSpPr>
          <p:nvPr/>
        </p:nvSpPr>
        <p:spPr>
          <a:xfrm>
            <a:off x="1384005" y="361950"/>
            <a:ext cx="7010399" cy="968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4</a:t>
            </a:r>
            <a:r>
              <a:rPr lang="en-US" sz="2400" b="1" baseline="300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 IAVE Africa Regional Conference – Rwanda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June 8-11, 2015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2900"/>
            <a:ext cx="8686799" cy="8001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Community Cooker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23950"/>
            <a:ext cx="8676488" cy="356473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Aimed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at promoting the adoption of appropriate technology in solid waste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management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Build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entrepreneurship culture among the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youth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Mainstreaming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environmental stewardship to improve livelihoods of at least 1,000 households in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Kariobangi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slums, Nairobi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11 youth groups have come together to set up a commercial enterprise to run the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project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295782"/>
            <a:ext cx="8458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incinerator which burns all forms of waste</a:t>
            </a: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Energy is harnessed for useful purposes; (cooking, steam generation, electricity generation, etc)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1950"/>
            <a:ext cx="385762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5937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9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38100"/>
            <a:ext cx="8915399" cy="62865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Key Component of 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 Cooker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055734"/>
            <a:ext cx="3893231" cy="379055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4614079" y="666750"/>
            <a:ext cx="3268642" cy="13820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Capacity Building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Waste Management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Entrepreneurship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Leadership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486400" y="2114550"/>
            <a:ext cx="2962396" cy="144703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Business Model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Cafeteria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Cyber Café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Sanitation Block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614079" y="3723224"/>
            <a:ext cx="2895600" cy="112306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Community Mobilization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962400" y="1581150"/>
            <a:ext cx="651679" cy="46765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98262" y="2838068"/>
            <a:ext cx="1135738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20233" y="3575061"/>
            <a:ext cx="644300" cy="296326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phot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398" b="4398"/>
          <a:stretch>
            <a:fillRect/>
          </a:stretch>
        </p:blipFill>
        <p:spPr>
          <a:xfrm>
            <a:off x="5410200" y="1504950"/>
            <a:ext cx="3608829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971550"/>
            <a:ext cx="5562600" cy="3886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 – private partnerships working to make education relevant to 21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century demands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GPF collaborating with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Ministry of Education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Samsung C &amp; T, Community Chest of Korea, Airtel, Chandaria Foundation,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 Corporation,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Cisco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Inc. and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Habitat to nurture innovation in high school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Diverse membership in the National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Committee on Transforming Education in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Kenya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09550"/>
            <a:ext cx="6383538" cy="6286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TRANSFORMING EDUCATION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404" y="3666476"/>
            <a:ext cx="1779055" cy="1017984"/>
          </a:xfrm>
          <a:prstGeom prst="rect">
            <a:avLst/>
          </a:prstGeom>
        </p:spPr>
      </p:pic>
      <p:pic>
        <p:nvPicPr>
          <p:cNvPr id="5" name="Picture 4" descr="Pictur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966" y="3666476"/>
            <a:ext cx="1419460" cy="1033646"/>
          </a:xfrm>
          <a:prstGeom prst="rect">
            <a:avLst/>
          </a:prstGeom>
        </p:spPr>
      </p:pic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141791"/>
            <a:ext cx="1634412" cy="1226237"/>
          </a:xfrm>
          <a:prstGeom prst="rect">
            <a:avLst/>
          </a:prstGeom>
        </p:spPr>
      </p:pic>
      <p:pic>
        <p:nvPicPr>
          <p:cNvPr id="7" name="Picture 6" descr="Picture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99" y="3707630"/>
            <a:ext cx="1494168" cy="971670"/>
          </a:xfrm>
          <a:prstGeom prst="rect">
            <a:avLst/>
          </a:prstGeom>
        </p:spPr>
      </p:pic>
      <p:pic>
        <p:nvPicPr>
          <p:cNvPr id="8" name="Picture 7" descr="Picture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881616"/>
            <a:ext cx="1634412" cy="1057179"/>
          </a:xfrm>
          <a:prstGeom prst="rect">
            <a:avLst/>
          </a:prstGeom>
        </p:spPr>
      </p:pic>
      <p:pic>
        <p:nvPicPr>
          <p:cNvPr id="9" name="Picture 8" descr="Picture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242" y="2229330"/>
            <a:ext cx="1811925" cy="1033293"/>
          </a:xfrm>
          <a:prstGeom prst="rect">
            <a:avLst/>
          </a:prstGeom>
        </p:spPr>
      </p:pic>
      <p:pic>
        <p:nvPicPr>
          <p:cNvPr id="10" name="Picture 9" descr="Picture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3562349"/>
            <a:ext cx="1634412" cy="1226239"/>
          </a:xfrm>
          <a:prstGeom prst="rect">
            <a:avLst/>
          </a:prstGeom>
        </p:spPr>
      </p:pic>
      <p:pic>
        <p:nvPicPr>
          <p:cNvPr id="11" name="Picture 10" descr="Picture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733" y="2229330"/>
            <a:ext cx="1513634" cy="1085522"/>
          </a:xfrm>
          <a:prstGeom prst="rect">
            <a:avLst/>
          </a:prstGeom>
        </p:spPr>
      </p:pic>
      <p:pic>
        <p:nvPicPr>
          <p:cNvPr id="12" name="Picture 11" descr="Picture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5938" y="863369"/>
            <a:ext cx="2513406" cy="827388"/>
          </a:xfrm>
          <a:prstGeom prst="rect">
            <a:avLst/>
          </a:prstGeom>
        </p:spPr>
      </p:pic>
      <p:pic>
        <p:nvPicPr>
          <p:cNvPr id="13" name="Picture 12" descr="Picture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28" y="948380"/>
            <a:ext cx="2278671" cy="800615"/>
          </a:xfrm>
          <a:prstGeom prst="rect">
            <a:avLst/>
          </a:prstGeom>
        </p:spPr>
      </p:pic>
      <p:pic>
        <p:nvPicPr>
          <p:cNvPr id="14" name="Picture 13" descr="Picture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4291" y="2160445"/>
            <a:ext cx="1721282" cy="1102179"/>
          </a:xfrm>
          <a:prstGeom prst="rect">
            <a:avLst/>
          </a:prstGeom>
        </p:spPr>
      </p:pic>
      <p:pic>
        <p:nvPicPr>
          <p:cNvPr id="15" name="Picture 2" descr="C:\Users\QOSMIO\Desktop\Logos and Letterheads\APSC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16" y="805131"/>
            <a:ext cx="1273653" cy="9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133350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Partners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19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305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What is Collective Impact Approach?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971550"/>
            <a:ext cx="85503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Premised </a:t>
            </a:r>
            <a:r>
              <a:rPr lang="en-GB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on the belief that no single policy, government department, organisation or program can tackle or solve </a:t>
            </a:r>
            <a:r>
              <a:rPr lang="en-GB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complex </a:t>
            </a:r>
            <a:r>
              <a:rPr lang="en-GB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social problems we face as a society.  </a:t>
            </a:r>
            <a:endParaRPr lang="en-GB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Multiple </a:t>
            </a:r>
            <a:r>
              <a:rPr lang="en-GB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organisations or entities from different sectors </a:t>
            </a:r>
            <a:r>
              <a:rPr lang="en-GB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abandon </a:t>
            </a:r>
            <a:r>
              <a:rPr lang="en-GB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their own agenda in favour of a common agenda, shared measurement and alignment of effort. </a:t>
            </a:r>
            <a:endParaRPr lang="en-GB" sz="24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Collective </a:t>
            </a:r>
            <a:r>
              <a:rPr lang="en-GB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Impact initiatives have centralised infrastructure – known as a backbone organisation – with dedicated staff whose role is to help participating organisations shift from acting alone to acting in concert.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531"/>
            <a:ext cx="8458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Key Elements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676400" y="857939"/>
            <a:ext cx="4519612" cy="4064000"/>
          </a:xfrm>
          <a:prstGeom prst="triangle">
            <a:avLst/>
          </a:prstGeom>
          <a:solidFill>
            <a:srgbClr val="99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ounded Rectangle 19"/>
          <p:cNvSpPr/>
          <p:nvPr/>
        </p:nvSpPr>
        <p:spPr>
          <a:xfrm>
            <a:off x="3701469" y="1428750"/>
            <a:ext cx="3994731" cy="457199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 Agenda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1469" y="1962150"/>
            <a:ext cx="4047648" cy="501870"/>
          </a:xfrm>
          <a:prstGeom prst="round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 Progress Measures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96275" y="2571750"/>
            <a:ext cx="4022962" cy="484668"/>
          </a:xfrm>
          <a:prstGeom prst="roundRect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Mutually Reinforcing Activities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9106" y="3105150"/>
            <a:ext cx="4037094" cy="746124"/>
          </a:xfrm>
          <a:prstGeom prst="roundRect">
            <a:avLst/>
          </a:prstGeom>
          <a:solidFill>
            <a:srgbClr val="006600">
              <a:alpha val="8980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 shows culture of collaboration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15216" y="3943350"/>
            <a:ext cx="4080984" cy="74109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Backbone Organization to manage the Collaboration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43" y="57150"/>
            <a:ext cx="6512511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Examples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144" y="742950"/>
            <a:ext cx="81533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Global Peace Convention in Nairobi 2010 brought together 40 countries with a common goal of finding solutions to peace and regional integration.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Africa Conference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Volunteer Action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Peace &amp; Development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Nairobi 2012, brought together </a:t>
            </a:r>
            <a:r>
              <a:rPr lang="en-US" sz="2400" kern="0" dirty="0" smtClean="0">
                <a:latin typeface="Arial" pitchFamily="34" charset="0"/>
                <a:ea typeface="MS Mincho"/>
                <a:cs typeface="Arial" pitchFamily="34" charset="0"/>
              </a:rPr>
              <a:t>Youth</a:t>
            </a:r>
            <a:r>
              <a:rPr lang="en-US" sz="2400" kern="0" dirty="0">
                <a:latin typeface="Arial" pitchFamily="34" charset="0"/>
                <a:ea typeface="MS Mincho"/>
                <a:cs typeface="Arial" pitchFamily="34" charset="0"/>
              </a:rPr>
              <a:t>, UN Agencies,  </a:t>
            </a:r>
            <a:r>
              <a:rPr lang="en-US" sz="2400" kern="0" dirty="0" smtClean="0">
                <a:latin typeface="Arial" pitchFamily="34" charset="0"/>
                <a:ea typeface="MS Mincho"/>
                <a:cs typeface="Arial" pitchFamily="34" charset="0"/>
              </a:rPr>
              <a:t>AU, </a:t>
            </a:r>
            <a:r>
              <a:rPr lang="en-US" sz="2400" kern="0" dirty="0">
                <a:latin typeface="Arial" pitchFamily="34" charset="0"/>
                <a:ea typeface="MS Mincho"/>
                <a:cs typeface="Arial" pitchFamily="34" charset="0"/>
              </a:rPr>
              <a:t>RECs, Government Agencies, CSOs &amp; Private </a:t>
            </a:r>
            <a:r>
              <a:rPr lang="en-US" sz="2400" kern="0" dirty="0" smtClean="0">
                <a:latin typeface="Arial" pitchFamily="34" charset="0"/>
                <a:ea typeface="MS Mincho"/>
                <a:cs typeface="Arial" pitchFamily="34" charset="0"/>
              </a:rPr>
              <a:t>Sector and launched APSC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0" dirty="0" smtClean="0">
                <a:latin typeface="Arial" pitchFamily="34" charset="0"/>
                <a:ea typeface="MS Mincho"/>
                <a:cs typeface="Arial" pitchFamily="34" charset="0"/>
              </a:rPr>
              <a:t>APSC Environment Track brings together Government, 10 private sector foundations, CSOs, youth serving organizations and youth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209" y="895350"/>
            <a:ext cx="8077200" cy="3717824"/>
          </a:xfrm>
          <a:prstGeom prst="rect">
            <a:avLst/>
          </a:prstGeom>
        </p:spPr>
        <p:txBody>
          <a:bodyPr wrap="square" lIns="85228" tIns="42614" rIns="85228" bIns="42614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Launched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July 2012  at the UN Headquarters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Nairobi 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Africa Conference on Volunteer Action for Peace &amp; Development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Engages Government, UN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agencies,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civil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society, youth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organizations 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private sector partners to provide a platform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youth in the informal sector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earn a living  from solid waste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reforestation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Contributes to achievement of 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% forest cover in Kenya as envisioned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Vision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2030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09" y="209550"/>
            <a:ext cx="9144000" cy="593892"/>
          </a:xfrm>
          <a:prstGeom prst="rect">
            <a:avLst/>
          </a:prstGeom>
          <a:noFill/>
        </p:spPr>
        <p:txBody>
          <a:bodyPr wrap="square" lIns="85228" tIns="42614" rIns="85228" bIns="42614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Environment Track </a:t>
            </a:r>
          </a:p>
        </p:txBody>
      </p:sp>
    </p:spTree>
    <p:extLst>
      <p:ext uri="{BB962C8B-B14F-4D97-AF65-F5344CB8AC3E}">
        <p14:creationId xmlns:p14="http://schemas.microsoft.com/office/powerpoint/2010/main" val="26505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1" y="1028701"/>
            <a:ext cx="7696200" cy="2230237"/>
          </a:xfrm>
          <a:prstGeom prst="rect">
            <a:avLst/>
          </a:prstGeom>
        </p:spPr>
        <p:txBody>
          <a:bodyPr wrap="square" lIns="85228" tIns="42614" rIns="85228" bIns="42614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“This consortium is a first in Kenya where many corporates are working together to support one joint program, through the shared value approach”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Baillie, the Executive Director of M-PESA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Foundation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and Chair of the Environment Track</a:t>
            </a:r>
          </a:p>
        </p:txBody>
      </p:sp>
    </p:spTree>
    <p:extLst>
      <p:ext uri="{BB962C8B-B14F-4D97-AF65-F5344CB8AC3E}">
        <p14:creationId xmlns:p14="http://schemas.microsoft.com/office/powerpoint/2010/main" val="37338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00051"/>
            <a:ext cx="8534400" cy="8119029"/>
          </a:xfrm>
          <a:prstGeom prst="rect">
            <a:avLst/>
          </a:prstGeom>
        </p:spPr>
        <p:txBody>
          <a:bodyPr wrap="square" lIns="85228" tIns="42614" rIns="85228" bIns="42614">
            <a:spAutoFit/>
          </a:bodyPr>
          <a:lstStyle/>
          <a:p>
            <a:r>
              <a:rPr lang="en-US" sz="3300" dirty="0"/>
              <a:t> </a:t>
            </a:r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     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Water Harvesting</a:t>
            </a:r>
          </a:p>
          <a:p>
            <a:endParaRPr lang="en-US" sz="3300" dirty="0"/>
          </a:p>
          <a:p>
            <a:r>
              <a:rPr lang="en-US" sz="3300" dirty="0"/>
              <a:t> </a:t>
            </a:r>
            <a:endParaRPr lang="en-US" sz="3300" b="1" dirty="0"/>
          </a:p>
          <a:p>
            <a:pPr algn="ctr"/>
            <a:endParaRPr lang="en-US" sz="3300" b="1" dirty="0"/>
          </a:p>
          <a:p>
            <a:pPr algn="ctr"/>
            <a:endParaRPr lang="en-US" sz="3300" b="1" dirty="0"/>
          </a:p>
          <a:p>
            <a:endParaRPr lang="en-US" sz="3300" b="1" dirty="0"/>
          </a:p>
          <a:p>
            <a:endParaRPr lang="en-US" sz="3300" b="1" dirty="0"/>
          </a:p>
          <a:p>
            <a:endParaRPr lang="en-US" sz="3300" b="1" dirty="0"/>
          </a:p>
          <a:p>
            <a:endParaRPr lang="en-US" sz="3300" dirty="0"/>
          </a:p>
          <a:p>
            <a:r>
              <a:rPr lang="en-US" dirty="0"/>
              <a:t> </a:t>
            </a:r>
          </a:p>
        </p:txBody>
      </p:sp>
      <p:pic>
        <p:nvPicPr>
          <p:cNvPr id="3" name="Content Placeholder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4513" y="824894"/>
            <a:ext cx="3810003" cy="2742594"/>
          </a:xfrm>
          <a:prstGeom prst="rect">
            <a:avLst/>
          </a:prstGeom>
        </p:spPr>
      </p:pic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66508"/>
            <a:ext cx="4343400" cy="26821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799" y="895350"/>
            <a:ext cx="4648201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5228" tIns="42614" rIns="85228" bIns="42614" rtlCol="0" anchor="ctr"/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The Greening Initiative</a:t>
            </a:r>
          </a:p>
        </p:txBody>
      </p:sp>
      <p:sp>
        <p:nvSpPr>
          <p:cNvPr id="6" name="Oval 5"/>
          <p:cNvSpPr/>
          <p:nvPr/>
        </p:nvSpPr>
        <p:spPr>
          <a:xfrm>
            <a:off x="4800599" y="3750469"/>
            <a:ext cx="4179197" cy="9108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5228" tIns="42614" rIns="85228" bIns="42614" rtlCol="0" anchor="ctr"/>
          <a:lstStyle/>
          <a:p>
            <a:endParaRPr lang="en-US" sz="2200" dirty="0"/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Reforestation  &amp; Waste Management</a:t>
            </a:r>
          </a:p>
          <a:p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808198" y="209550"/>
            <a:ext cx="3143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Areas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 Focus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0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071562"/>
            <a:ext cx="7924801" cy="3502380"/>
          </a:xfrm>
          <a:prstGeom prst="rect">
            <a:avLst/>
          </a:prstGeom>
        </p:spPr>
        <p:txBody>
          <a:bodyPr wrap="square" lIns="85228" tIns="42614" rIns="85228" bIns="42614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Partnership with Government and private sector to launch Nelson Mandela Forest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Government has allocated land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Forest near Nairobi for the launch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Two extra sites identified for Wangari Maathai and Manu Chandaria Forests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Community youth volunteer groups will maintain the forests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8911" y="428624"/>
            <a:ext cx="8459691" cy="642938"/>
          </a:xfrm>
          <a:prstGeom prst="rect">
            <a:avLst/>
          </a:prstGeom>
        </p:spPr>
        <p:txBody>
          <a:bodyPr lIns="85228" tIns="42614" rIns="85228" bIns="42614"/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Current Reforestation Initiatives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sz="32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00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Greening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8229600" cy="362007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Involves in school and out of school youth volunteers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 1000 trees planted during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 World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nvironment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200 volunteers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East African Breweries (EABL) Foundation supporting planting of 40,000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trees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cost of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$20,000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Unilever supporting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Kinale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Forest restoration with $5,000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543</Words>
  <Application>Microsoft Office PowerPoint</Application>
  <PresentationFormat>On-screen Show (16:9)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Collective Impact Approach  in Community Development A Case study of the APSC Environment Track  </vt:lpstr>
      <vt:lpstr>What is Collective Impact Approach?</vt:lpstr>
      <vt:lpstr>Key Elements</vt:lpstr>
      <vt:lpstr>Examples</vt:lpstr>
      <vt:lpstr>PowerPoint Presentation</vt:lpstr>
      <vt:lpstr>PowerPoint Presentation</vt:lpstr>
      <vt:lpstr>PowerPoint Presentation</vt:lpstr>
      <vt:lpstr>PowerPoint Presentation</vt:lpstr>
      <vt:lpstr>The Greening Initiative</vt:lpstr>
      <vt:lpstr>The Community Cooker</vt:lpstr>
      <vt:lpstr>PowerPoint Presentation</vt:lpstr>
      <vt:lpstr>PowerPoint Presentation</vt:lpstr>
      <vt:lpstr>TRANSFORMING EDUCATION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Track Progress Report</dc:title>
  <dc:creator>GPF</dc:creator>
  <cp:lastModifiedBy>MISCO</cp:lastModifiedBy>
  <cp:revision>57</cp:revision>
  <dcterms:created xsi:type="dcterms:W3CDTF">2015-06-05T13:32:06Z</dcterms:created>
  <dcterms:modified xsi:type="dcterms:W3CDTF">2015-06-08T13:02:31Z</dcterms:modified>
</cp:coreProperties>
</file>