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4" r:id="rId1"/>
  </p:sldMasterIdLst>
  <p:notesMasterIdLst>
    <p:notesMasterId r:id="rId12"/>
  </p:notesMasterIdLst>
  <p:handoutMasterIdLst>
    <p:handoutMasterId r:id="rId13"/>
  </p:handoutMasterIdLst>
  <p:sldIdLst>
    <p:sldId id="369" r:id="rId2"/>
    <p:sldId id="379" r:id="rId3"/>
    <p:sldId id="380" r:id="rId4"/>
    <p:sldId id="378" r:id="rId5"/>
    <p:sldId id="370" r:id="rId6"/>
    <p:sldId id="377" r:id="rId7"/>
    <p:sldId id="371" r:id="rId8"/>
    <p:sldId id="376" r:id="rId9"/>
    <p:sldId id="374" r:id="rId10"/>
    <p:sldId id="373" r:id="rId11"/>
  </p:sldIdLst>
  <p:sldSz cx="9144000" cy="5143500" type="screen16x9"/>
  <p:notesSz cx="9220200" cy="6934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wner" initials="O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E25B00"/>
    <a:srgbClr val="003411"/>
    <a:srgbClr val="005776"/>
    <a:srgbClr val="003300"/>
    <a:srgbClr val="F8F8F8"/>
    <a:srgbClr val="004760"/>
    <a:srgbClr val="004992"/>
    <a:srgbClr val="99CC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6" autoAdjust="0"/>
    <p:restoredTop sz="97691" autoAdjust="0"/>
  </p:normalViewPr>
  <p:slideViewPr>
    <p:cSldViewPr>
      <p:cViewPr>
        <p:scale>
          <a:sx n="110" d="100"/>
          <a:sy n="110" d="100"/>
        </p:scale>
        <p:origin x="-540" y="-19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60" d="100"/>
          <a:sy n="60" d="100"/>
        </p:scale>
        <p:origin x="-1140" y="-198"/>
      </p:cViewPr>
      <p:guideLst>
        <p:guide orient="horz" pos="2185"/>
        <p:guide pos="29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995420" cy="346710"/>
          </a:xfrm>
          <a:prstGeom prst="rect">
            <a:avLst/>
          </a:prstGeom>
        </p:spPr>
        <p:txBody>
          <a:bodyPr vert="horz" lIns="92261" tIns="46131" rIns="92261" bIns="4613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2649" y="0"/>
            <a:ext cx="3995420" cy="346710"/>
          </a:xfrm>
          <a:prstGeom prst="rect">
            <a:avLst/>
          </a:prstGeom>
        </p:spPr>
        <p:txBody>
          <a:bodyPr vert="horz" lIns="92261" tIns="46131" rIns="92261" bIns="46131" rtlCol="0"/>
          <a:lstStyle>
            <a:lvl1pPr algn="r">
              <a:defRPr sz="1200"/>
            </a:lvl1pPr>
          </a:lstStyle>
          <a:p>
            <a:fld id="{289F9F95-5B30-4B24-A7F3-718AFD5D263C}" type="datetimeFigureOut">
              <a:rPr lang="en-US" smtClean="0"/>
              <a:pPr/>
              <a:t>6/8/2015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586288"/>
            <a:ext cx="3995420" cy="346710"/>
          </a:xfrm>
          <a:prstGeom prst="rect">
            <a:avLst/>
          </a:prstGeom>
        </p:spPr>
        <p:txBody>
          <a:bodyPr vert="horz" lIns="92261" tIns="46131" rIns="92261" bIns="4613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2649" y="6586288"/>
            <a:ext cx="3995420" cy="346710"/>
          </a:xfrm>
          <a:prstGeom prst="rect">
            <a:avLst/>
          </a:prstGeom>
        </p:spPr>
        <p:txBody>
          <a:bodyPr vert="horz" lIns="92261" tIns="46131" rIns="92261" bIns="46131" rtlCol="0" anchor="b"/>
          <a:lstStyle>
            <a:lvl1pPr algn="r">
              <a:defRPr sz="1200"/>
            </a:lvl1pPr>
          </a:lstStyle>
          <a:p>
            <a:fld id="{FBE8C5D9-F574-418F-8A3D-FEF33ADE3E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807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995420" cy="346710"/>
          </a:xfrm>
          <a:prstGeom prst="rect">
            <a:avLst/>
          </a:prstGeom>
        </p:spPr>
        <p:txBody>
          <a:bodyPr vert="horz" lIns="92261" tIns="46131" rIns="92261" bIns="4613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2649" y="0"/>
            <a:ext cx="3995420" cy="346710"/>
          </a:xfrm>
          <a:prstGeom prst="rect">
            <a:avLst/>
          </a:prstGeom>
        </p:spPr>
        <p:txBody>
          <a:bodyPr vert="horz" lIns="92261" tIns="46131" rIns="92261" bIns="46131" rtlCol="0"/>
          <a:lstStyle>
            <a:lvl1pPr algn="r">
              <a:defRPr sz="1200"/>
            </a:lvl1pPr>
          </a:lstStyle>
          <a:p>
            <a:fld id="{9D64C467-8D48-46E3-935C-E503010318FF}" type="datetimeFigureOut">
              <a:rPr lang="en-US" smtClean="0"/>
              <a:pPr/>
              <a:t>6/8/2015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8700" y="520700"/>
            <a:ext cx="4622800" cy="2600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61" tIns="46131" rIns="92261" bIns="461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024" y="3293745"/>
            <a:ext cx="7376159" cy="3120390"/>
          </a:xfrm>
          <a:prstGeom prst="rect">
            <a:avLst/>
          </a:prstGeom>
        </p:spPr>
        <p:txBody>
          <a:bodyPr vert="horz" lIns="92261" tIns="46131" rIns="92261" bIns="461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586288"/>
            <a:ext cx="3995420" cy="346710"/>
          </a:xfrm>
          <a:prstGeom prst="rect">
            <a:avLst/>
          </a:prstGeom>
        </p:spPr>
        <p:txBody>
          <a:bodyPr vert="horz" lIns="92261" tIns="46131" rIns="92261" bIns="4613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2649" y="6586288"/>
            <a:ext cx="3995420" cy="346710"/>
          </a:xfrm>
          <a:prstGeom prst="rect">
            <a:avLst/>
          </a:prstGeom>
        </p:spPr>
        <p:txBody>
          <a:bodyPr vert="horz" lIns="92261" tIns="46131" rIns="92261" bIns="46131" rtlCol="0" anchor="b"/>
          <a:lstStyle>
            <a:lvl1pPr algn="r">
              <a:defRPr sz="1200"/>
            </a:lvl1pPr>
          </a:lstStyle>
          <a:p>
            <a:fld id="{8B429FF5-8912-4321-82FC-C2639142BE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318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8700" y="520700"/>
            <a:ext cx="4622800" cy="2600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FD237-ABCA-4CB5-B510-150C676172B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27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8700" y="520700"/>
            <a:ext cx="4622800" cy="2600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FD237-ABCA-4CB5-B510-150C676172B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27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4288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1714500"/>
            <a:ext cx="8833104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06764"/>
            <a:ext cx="8833104" cy="16047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057400"/>
            <a:ext cx="6480174" cy="1254919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10.04.2014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5FAF-C602-45FC-952E-134B5EDEE151}" type="datetime1">
              <a:rPr lang="en-US" smtClean="0"/>
              <a:pPr/>
              <a:t>6/8/2015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18288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B2CDD5-58A9-4071-BDC9-0890C5BFCB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0050"/>
            <a:ext cx="7772400" cy="1143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 userDrawn="1"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4288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06764"/>
            <a:ext cx="8833104" cy="109338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10.04.2014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58654-86E1-4CBE-B3D2-1BA144808291}" type="datetime1">
              <a:rPr lang="en-US" smtClean="0"/>
              <a:pPr/>
              <a:t>6/8/2015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1257300"/>
            <a:ext cx="899160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109361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085850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B2CDD5-58A9-4071-BDC9-0890C5BFCB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Rectangle 19"/>
          <p:cNvSpPr>
            <a:spLocks noChangeArrowheads="1"/>
          </p:cNvSpPr>
          <p:nvPr userDrawn="1"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4288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1714500"/>
            <a:ext cx="8833104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155448" y="106764"/>
            <a:ext cx="8833104" cy="1245786"/>
          </a:xfrm>
          <a:prstGeom prst="rect">
            <a:avLst/>
          </a:prstGeom>
          <a:gradFill flip="none" rotWithShape="1">
            <a:gsLst>
              <a:gs pos="42000">
                <a:srgbClr val="003411"/>
              </a:gs>
              <a:gs pos="70000">
                <a:srgbClr val="003300"/>
              </a:gs>
              <a:gs pos="0">
                <a:srgbClr val="005776"/>
              </a:gs>
              <a:gs pos="50000">
                <a:srgbClr val="003411">
                  <a:alpha val="88000"/>
                </a:srgbClr>
              </a:gs>
              <a:gs pos="91000">
                <a:srgbClr val="003411">
                  <a:alpha val="9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057400"/>
            <a:ext cx="6480174" cy="1254919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</a:t>
            </a:r>
          </a:p>
          <a:p>
            <a:pPr lvl="0" eaLnBrk="1" latinLnBrk="0" hangingPunct="1"/>
            <a:r>
              <a:rPr kumimoji="0" lang="en-US" dirty="0" smtClean="0"/>
              <a:t>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10.04.2014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0565-8975-4882-84B7-4E728375E655}" type="datetime1">
              <a:rPr lang="en-US" smtClean="0"/>
              <a:pPr/>
              <a:t>6/8/2015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147372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 userDrawn="1"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rgbClr val="00341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4288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06764"/>
            <a:ext cx="8833104" cy="1017186"/>
          </a:xfrm>
          <a:prstGeom prst="rect">
            <a:avLst/>
          </a:prstGeom>
          <a:gradFill flip="none" rotWithShape="1">
            <a:gsLst>
              <a:gs pos="42000">
                <a:srgbClr val="003411"/>
              </a:gs>
              <a:gs pos="70000">
                <a:srgbClr val="003300"/>
              </a:gs>
              <a:gs pos="0">
                <a:srgbClr val="005776"/>
              </a:gs>
              <a:gs pos="50000">
                <a:srgbClr val="003411">
                  <a:alpha val="88000"/>
                </a:srgbClr>
              </a:gs>
              <a:gs pos="91000">
                <a:srgbClr val="003411">
                  <a:alpha val="9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10.04.2014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CAB6-77EE-451D-B114-91010FE00876}" type="datetime1">
              <a:rPr lang="en-US" smtClean="0"/>
              <a:pPr/>
              <a:t>6/8/2015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8496" y="12001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 userDrawn="1"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rgbClr val="00341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9144000" cy="10450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4803738"/>
            <a:ext cx="3044952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F71672C-B04C-417D-8AEC-545C5D079222}" type="datetime1">
              <a:rPr lang="en-US" smtClean="0"/>
              <a:pPr/>
              <a:t>6/8/2015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4808136"/>
            <a:ext cx="35814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10.04.2014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957557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780131"/>
            <a:ext cx="457200" cy="330994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8534400" cy="34495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67" r:id="rId2"/>
    <p:sldLayoutId id="2147484166" r:id="rId3"/>
    <p:sldLayoutId id="2147484168" r:id="rId4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body" idx="1"/>
          </p:nvPr>
        </p:nvSpPr>
        <p:spPr>
          <a:xfrm>
            <a:off x="371382" y="1897091"/>
            <a:ext cx="8534400" cy="288445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400" cap="small" spc="0" dirty="0" smtClean="0">
                <a:solidFill>
                  <a:srgbClr val="003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GPLC East Africa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400" b="0" cap="none" spc="0" dirty="0" smtClean="0">
                <a:solidFill>
                  <a:srgbClr val="003411"/>
                </a:solidFill>
              </a:rPr>
              <a:t>July 21-24, 2015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400" cap="none" spc="0" dirty="0" smtClean="0">
                <a:solidFill>
                  <a:srgbClr val="003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“Promoting Peace, Security and Sustainable Development in the East Africa Region:                            A Call to Moral and Innovative Leadership”</a:t>
            </a:r>
          </a:p>
          <a:p>
            <a:endParaRPr lang="en-US" sz="2400" dirty="0">
              <a:solidFill>
                <a:srgbClr val="003411"/>
              </a:solidFill>
            </a:endParaRPr>
          </a:p>
        </p:txBody>
      </p:sp>
      <p:pic>
        <p:nvPicPr>
          <p:cNvPr id="4" name="Picture 3" descr="gpflogo.png"/>
          <p:cNvPicPr/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2600" y="3806526"/>
            <a:ext cx="1314887" cy="98652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62" y="3790950"/>
            <a:ext cx="915838" cy="91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D:\Global peace\Desktop\Zanzibar Govt 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63797"/>
            <a:ext cx="16002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4" descr="Image result for EAC Logo"/>
          <p:cNvSpPr>
            <a:spLocks noChangeAspect="1" noChangeArrowheads="1"/>
          </p:cNvSpPr>
          <p:nvPr/>
        </p:nvSpPr>
        <p:spPr bwMode="auto">
          <a:xfrm>
            <a:off x="155575" y="-555625"/>
            <a:ext cx="127635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 descr="Image result for EAC Logo"/>
          <p:cNvSpPr>
            <a:spLocks noChangeAspect="1" noChangeArrowheads="1"/>
          </p:cNvSpPr>
          <p:nvPr/>
        </p:nvSpPr>
        <p:spPr bwMode="auto">
          <a:xfrm>
            <a:off x="155575" y="-525463"/>
            <a:ext cx="118110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551" y="3790950"/>
            <a:ext cx="990600" cy="91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ubtitle 2"/>
          <p:cNvSpPr>
            <a:spLocks noGrp="1"/>
          </p:cNvSpPr>
          <p:nvPr/>
        </p:nvSpPr>
        <p:spPr>
          <a:xfrm>
            <a:off x="1392866" y="2986087"/>
            <a:ext cx="6275507" cy="804863"/>
          </a:xfrm>
          <a:prstGeom prst="rect">
            <a:avLst/>
          </a:prstGeom>
        </p:spPr>
        <p:txBody>
          <a:bodyPr lIns="78501" tIns="0" rIns="78501" bIns="39251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algn="ctr">
              <a:spcBef>
                <a:spcPts val="86"/>
              </a:spcBef>
              <a:spcAft>
                <a:spcPts val="86"/>
              </a:spcAft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Presentation by:</a:t>
            </a:r>
          </a:p>
          <a:p>
            <a:pPr marL="0" algn="ctr">
              <a:spcBef>
                <a:spcPts val="86"/>
              </a:spcBef>
              <a:spcAft>
                <a:spcPts val="86"/>
              </a:spcAft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Daniel Omondi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Juma Executive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Director</a:t>
            </a:r>
          </a:p>
          <a:p>
            <a:pPr marL="0" algn="ctr">
              <a:spcBef>
                <a:spcPts val="86"/>
              </a:spcBef>
              <a:spcAft>
                <a:spcPts val="86"/>
              </a:spcAft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Global Peace Foundation, Kenya</a:t>
            </a:r>
          </a:p>
        </p:txBody>
      </p:sp>
      <p:sp>
        <p:nvSpPr>
          <p:cNvPr id="11" name="Subtitle 8"/>
          <p:cNvSpPr txBox="1">
            <a:spLocks/>
          </p:cNvSpPr>
          <p:nvPr/>
        </p:nvSpPr>
        <p:spPr>
          <a:xfrm>
            <a:off x="1223513" y="152453"/>
            <a:ext cx="7010399" cy="968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400" b="1" dirty="0" smtClean="0">
                <a:solidFill>
                  <a:schemeClr val="accent6">
                    <a:lumMod val="25000"/>
                    <a:lumOff val="75000"/>
                  </a:schemeClr>
                </a:solidFill>
                <a:latin typeface="Arial" pitchFamily="34" charset="0"/>
                <a:ea typeface="Kozuka Gothic Pro R" pitchFamily="34" charset="-128"/>
                <a:cs typeface="Arial" pitchFamily="34" charset="0"/>
              </a:rPr>
              <a:t>4</a:t>
            </a:r>
            <a:r>
              <a:rPr lang="en-US" sz="2400" b="1" baseline="30000" dirty="0" smtClean="0">
                <a:solidFill>
                  <a:schemeClr val="accent6">
                    <a:lumMod val="25000"/>
                    <a:lumOff val="75000"/>
                  </a:schemeClr>
                </a:solidFill>
                <a:latin typeface="Arial" pitchFamily="34" charset="0"/>
                <a:ea typeface="Kozuka Gothic Pro R" pitchFamily="34" charset="-128"/>
                <a:cs typeface="Arial" pitchFamily="34" charset="0"/>
              </a:rPr>
              <a:t>th</a:t>
            </a:r>
            <a:r>
              <a:rPr lang="en-US" sz="2400" b="1" dirty="0" smtClean="0">
                <a:solidFill>
                  <a:schemeClr val="accent6">
                    <a:lumMod val="25000"/>
                    <a:lumOff val="75000"/>
                  </a:schemeClr>
                </a:solidFill>
                <a:latin typeface="Arial" pitchFamily="34" charset="0"/>
                <a:ea typeface="Kozuka Gothic Pro R" pitchFamily="34" charset="-128"/>
                <a:cs typeface="Arial" pitchFamily="34" charset="0"/>
              </a:rPr>
              <a:t> IAVE Africa Regional Conference – Rwanda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400" dirty="0" smtClean="0">
                <a:solidFill>
                  <a:schemeClr val="accent6">
                    <a:lumMod val="25000"/>
                    <a:lumOff val="75000"/>
                  </a:schemeClr>
                </a:solidFill>
                <a:latin typeface="Arial" pitchFamily="34" charset="0"/>
                <a:ea typeface="Kozuka Gothic Pro R" pitchFamily="34" charset="-128"/>
                <a:cs typeface="Arial" pitchFamily="34" charset="0"/>
              </a:rPr>
              <a:t>June 8-11, 2015</a:t>
            </a:r>
            <a:endParaRPr lang="en-US" sz="2400" dirty="0">
              <a:solidFill>
                <a:schemeClr val="accent6">
                  <a:lumMod val="25000"/>
                  <a:lumOff val="75000"/>
                </a:schemeClr>
              </a:solidFill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1200150"/>
            <a:ext cx="6172199" cy="3313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en-IE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 </a:t>
            </a:r>
            <a:r>
              <a:rPr lang="en-IE" sz="1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relevant ministries of Zanzibar</a:t>
            </a:r>
            <a:endParaRPr lang="en-US" sz="1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en-IE" sz="1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 and relevant ministries of Tanzania</a:t>
            </a:r>
            <a:endParaRPr lang="en-US" sz="1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en-IE" sz="1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East Africa Community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en-IE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 </a:t>
            </a:r>
            <a:r>
              <a:rPr lang="en-IE" sz="1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FM</a:t>
            </a:r>
            <a:endParaRPr lang="en-US" sz="1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en-IE" sz="1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Inter-Religious Council for Peace Tanzania</a:t>
            </a:r>
            <a:endParaRPr lang="en-US" sz="1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en-IE" sz="1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Mohamed Enterprise</a:t>
            </a:r>
            <a:endParaRPr lang="en-US" sz="1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en-IE" sz="1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COMESA and IGAD</a:t>
            </a:r>
            <a:endParaRPr lang="en-US" sz="1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en-IE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East </a:t>
            </a:r>
            <a:r>
              <a:rPr lang="en-IE" sz="1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Africa Business Council</a:t>
            </a:r>
            <a:endParaRPr lang="en-US" sz="1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en-IE" sz="1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Indian Ocean Commission</a:t>
            </a:r>
            <a:endParaRPr lang="en-US" sz="1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en-IE" sz="1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Bakhresa </a:t>
            </a:r>
            <a:r>
              <a:rPr lang="en-IE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en-IE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others…</a:t>
            </a:r>
            <a:endParaRPr lang="en-US" sz="1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0" y="285750"/>
            <a:ext cx="272963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PARTNERS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319" y="971550"/>
            <a:ext cx="2861984" cy="19202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477" y="2774111"/>
            <a:ext cx="2623668" cy="21945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8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327654" y="2190750"/>
            <a:ext cx="2133600" cy="160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GPF TEAM MEETS WITH PRESIDENT KARUME IN ZANZIBAR: The co-chair, GPLC East Africa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320515" y="1097756"/>
            <a:ext cx="457200" cy="330994"/>
          </a:xfrm>
        </p:spPr>
        <p:txBody>
          <a:bodyPr>
            <a:normAutofit lnSpcReduction="10000"/>
          </a:bodyPr>
          <a:lstStyle/>
          <a:p>
            <a:fld id="{CDB2CDD5-58A9-4071-BDC9-0890C5BFCB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22313" y="400050"/>
            <a:ext cx="7772400" cy="6477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Kick-off Meetings</a:t>
            </a:r>
            <a:b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16" y="1352550"/>
            <a:ext cx="610094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76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04624" y="209550"/>
            <a:ext cx="7772400" cy="8001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Kick-off  MISSION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66" y="1229983"/>
            <a:ext cx="3352800" cy="30342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58" y="1352550"/>
            <a:ext cx="3860304" cy="2881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2742" y="4231119"/>
            <a:ext cx="3143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With </a:t>
            </a:r>
            <a:r>
              <a:rPr lang="en-US" sz="1400" dirty="0" err="1" smtClean="0"/>
              <a:t>Archibishop</a:t>
            </a:r>
            <a:r>
              <a:rPr lang="en-US" sz="1400" dirty="0" smtClean="0"/>
              <a:t> </a:t>
            </a:r>
            <a:r>
              <a:rPr lang="en-US" sz="1400" dirty="0" err="1" smtClean="0"/>
              <a:t>Eliud</a:t>
            </a:r>
            <a:r>
              <a:rPr lang="en-US" sz="1400" dirty="0" smtClean="0"/>
              <a:t> </a:t>
            </a:r>
            <a:r>
              <a:rPr lang="en-US" sz="1400" dirty="0" err="1" smtClean="0"/>
              <a:t>Wabukala</a:t>
            </a:r>
            <a:r>
              <a:rPr lang="en-US" sz="1400" dirty="0" smtClean="0"/>
              <a:t>,</a:t>
            </a:r>
          </a:p>
          <a:p>
            <a:pPr algn="ctr"/>
            <a:r>
              <a:rPr lang="en-US" sz="1400" dirty="0" smtClean="0"/>
              <a:t> Head  of the Anglican Church, Kenya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906550" y="4238889"/>
            <a:ext cx="3445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With Ambassador </a:t>
            </a:r>
            <a:r>
              <a:rPr lang="en-US" sz="1400" dirty="0" err="1" smtClean="0"/>
              <a:t>Amina</a:t>
            </a:r>
            <a:r>
              <a:rPr lang="en-US" sz="1400" dirty="0" smtClean="0"/>
              <a:t> Mohamed,</a:t>
            </a:r>
          </a:p>
          <a:p>
            <a:pPr algn="ctr"/>
            <a:r>
              <a:rPr lang="en-US" sz="1400" dirty="0" smtClean="0"/>
              <a:t> Foreign Affairs Cabinet Secretary, Kenya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76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352550"/>
            <a:ext cx="5943600" cy="34384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3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Semi-autonomous with own government-Revolutionary </a:t>
            </a:r>
            <a:r>
              <a:rPr lang="en-GB" sz="2000" b="1" dirty="0">
                <a:solidFill>
                  <a:srgbClr val="003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 of </a:t>
            </a:r>
            <a:r>
              <a:rPr lang="en-GB" sz="2000" b="1" dirty="0" smtClean="0">
                <a:solidFill>
                  <a:srgbClr val="003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Zanzibar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3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Population </a:t>
            </a:r>
            <a:r>
              <a:rPr lang="en-US" sz="2000" b="1" dirty="0">
                <a:solidFill>
                  <a:srgbClr val="003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1.3 million</a:t>
            </a:r>
            <a:r>
              <a:rPr lang="en-GB" sz="2000" b="1" dirty="0" smtClean="0">
                <a:solidFill>
                  <a:srgbClr val="003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200" b="1" dirty="0" smtClean="0">
                <a:solidFill>
                  <a:srgbClr val="003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(world population review 2014)</a:t>
            </a:r>
            <a:endParaRPr lang="en-GB" b="1" dirty="0" smtClean="0">
              <a:solidFill>
                <a:srgbClr val="0034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3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Zanzibar </a:t>
            </a:r>
            <a:r>
              <a:rPr lang="en-GB" sz="2000" b="1" dirty="0">
                <a:solidFill>
                  <a:srgbClr val="003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island is </a:t>
            </a:r>
            <a:r>
              <a:rPr lang="en-GB" sz="2000" b="1" dirty="0" smtClean="0">
                <a:solidFill>
                  <a:srgbClr val="003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85 km long &amp; </a:t>
            </a:r>
            <a:r>
              <a:rPr lang="en-GB" sz="2000" b="1" dirty="0">
                <a:solidFill>
                  <a:srgbClr val="003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39 </a:t>
            </a:r>
            <a:r>
              <a:rPr lang="en-GB" sz="2000" b="1" dirty="0" smtClean="0">
                <a:solidFill>
                  <a:srgbClr val="003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km wide (1,464</a:t>
            </a:r>
            <a:r>
              <a:rPr lang="en-GB" sz="2000" b="1" dirty="0">
                <a:solidFill>
                  <a:srgbClr val="003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 </a:t>
            </a:r>
            <a:r>
              <a:rPr lang="en-GB" sz="2000" b="1" dirty="0" smtClean="0">
                <a:solidFill>
                  <a:srgbClr val="003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km</a:t>
            </a:r>
            <a:r>
              <a:rPr lang="en-GB" sz="2000" b="1" baseline="30000" dirty="0" smtClean="0">
                <a:solidFill>
                  <a:srgbClr val="003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</a:t>
            </a:r>
            <a:r>
              <a:rPr lang="en-GB" sz="2000" b="1" dirty="0" smtClean="0">
                <a:solidFill>
                  <a:srgbClr val="003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3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Pemba island </a:t>
            </a:r>
            <a:r>
              <a:rPr lang="en-GB" sz="2000" b="1" dirty="0" smtClean="0">
                <a:solidFill>
                  <a:srgbClr val="003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67 km long &amp; </a:t>
            </a:r>
            <a:r>
              <a:rPr lang="en-GB" sz="2000" b="1" dirty="0">
                <a:solidFill>
                  <a:srgbClr val="003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</a:t>
            </a:r>
            <a:r>
              <a:rPr lang="en-GB" sz="2000" b="1" dirty="0" smtClean="0">
                <a:solidFill>
                  <a:srgbClr val="003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 wide (985</a:t>
            </a:r>
            <a:r>
              <a:rPr lang="en-GB" sz="2000" b="1" dirty="0">
                <a:solidFill>
                  <a:srgbClr val="003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GB" sz="2000" b="1" dirty="0" smtClean="0">
                <a:solidFill>
                  <a:srgbClr val="003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</a:t>
            </a:r>
            <a:r>
              <a:rPr lang="en-GB" sz="2000" b="1" baseline="30000" dirty="0" smtClean="0">
                <a:solidFill>
                  <a:srgbClr val="003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GB" sz="2000" b="1" dirty="0" smtClean="0">
                <a:solidFill>
                  <a:srgbClr val="003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3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99% people are Muslim 1% are Christian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3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</a:t>
            </a:r>
            <a:r>
              <a:rPr lang="en-GB" sz="2000" b="1" dirty="0">
                <a:solidFill>
                  <a:srgbClr val="003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</a:t>
            </a:r>
            <a:r>
              <a:rPr lang="en-GB" sz="2000" b="1" dirty="0" smtClean="0">
                <a:solidFill>
                  <a:srgbClr val="003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sectors: </a:t>
            </a:r>
            <a:r>
              <a:rPr lang="en-GB" sz="2000" b="1" dirty="0">
                <a:solidFill>
                  <a:srgbClr val="003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Agriculture, Trade and </a:t>
            </a:r>
            <a:r>
              <a:rPr lang="en-GB" sz="2000" b="1" dirty="0" smtClean="0">
                <a:solidFill>
                  <a:srgbClr val="003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Industries </a:t>
            </a:r>
            <a:r>
              <a:rPr lang="en-GB" sz="2000" b="1" dirty="0">
                <a:solidFill>
                  <a:srgbClr val="003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GB" sz="2000" b="1" dirty="0" smtClean="0">
                <a:solidFill>
                  <a:srgbClr val="003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Tourism</a:t>
            </a:r>
            <a:endParaRPr lang="en-US" sz="2000" b="1" dirty="0">
              <a:solidFill>
                <a:srgbClr val="0034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GB" dirty="0" smtClean="0">
              <a:solidFill>
                <a:srgbClr val="003411"/>
              </a:solidFill>
              <a:latin typeface="Arial"/>
            </a:endParaRPr>
          </a:p>
        </p:txBody>
      </p:sp>
      <p:pic>
        <p:nvPicPr>
          <p:cNvPr id="1028" name="Picture 4" descr="http://upload.wikimedia.org/wikipedia/commons/thumb/2/29/Zanzibar_Panorama.jpg/1100px-Zanzibar_Panoram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7" b="12581"/>
          <a:stretch/>
        </p:blipFill>
        <p:spPr bwMode="auto">
          <a:xfrm>
            <a:off x="136585" y="97407"/>
            <a:ext cx="8855015" cy="102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79194" y="4329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85" y="1123950"/>
            <a:ext cx="2895600" cy="368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3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0"/>
            <a:ext cx="8686800" cy="1028700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SG" sz="3200" b="1" cap="all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Zanzibar</a:t>
            </a:r>
            <a:r>
              <a:rPr lang="en-SG" sz="2800" b="1" cap="small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SG" sz="2800" b="1" cap="small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SG" sz="2800" b="1" cap="small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East Africa-Middle East Bridge </a:t>
            </a:r>
            <a:endParaRPr lang="en-SG" sz="2800" b="1" cap="small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400050"/>
            <a:ext cx="7696200" cy="6286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2600" b="0" i="0" u="none" strike="noStrike" kern="1200" cap="small" spc="0" normalizeH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962" y="1371499"/>
            <a:ext cx="5029200" cy="33528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no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3411"/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3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Former Capital of the Oman Sultanate with Arabic-Swahili Culture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3411"/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3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Islam introduced into Africa through Zanzibar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3411"/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3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 ties with all Arab &amp; East African Nations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3411"/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3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Front-Line Location Addressing Interfaith in the Region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" y="1072250"/>
            <a:ext cx="3378200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383" y="2038351"/>
            <a:ext cx="81628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254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150" y="1200150"/>
            <a:ext cx="8839200" cy="35814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IE" dirty="0" smtClean="0"/>
              <a:t> </a:t>
            </a:r>
            <a:r>
              <a:rPr lang="en-IE" sz="2400" dirty="0" smtClean="0">
                <a:solidFill>
                  <a:srgbClr val="003411"/>
                </a:solidFill>
              </a:rPr>
              <a:t>GPF </a:t>
            </a:r>
            <a:r>
              <a:rPr lang="en-IE" sz="2400" dirty="0">
                <a:solidFill>
                  <a:srgbClr val="003411"/>
                </a:solidFill>
              </a:rPr>
              <a:t>and its partners recognize that alleviating poverty and moving toward economic prosperity can only be achieved if peace and security are established throughout the region. </a:t>
            </a:r>
            <a:endParaRPr lang="en-IE" sz="2400" dirty="0" smtClean="0">
              <a:solidFill>
                <a:srgbClr val="00341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sz="2400" dirty="0" smtClean="0">
                <a:solidFill>
                  <a:srgbClr val="003411"/>
                </a:solidFill>
              </a:rPr>
              <a:t>GPLC </a:t>
            </a:r>
            <a:r>
              <a:rPr lang="en-IE" sz="2400" dirty="0">
                <a:solidFill>
                  <a:srgbClr val="003411"/>
                </a:solidFill>
              </a:rPr>
              <a:t>2015 East Africa therefore will focus on:</a:t>
            </a:r>
            <a:endParaRPr lang="en-US" sz="2400" dirty="0">
              <a:solidFill>
                <a:srgbClr val="003411"/>
              </a:solidFill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IE" sz="2400" b="1" dirty="0">
                <a:solidFill>
                  <a:srgbClr val="003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and innovative leadership </a:t>
            </a:r>
            <a:endParaRPr lang="en-US" sz="2400" b="1" dirty="0">
              <a:solidFill>
                <a:srgbClr val="0034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IE" sz="2400" b="1" dirty="0">
                <a:solidFill>
                  <a:srgbClr val="003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Identity-based conflict reduction with interfaith partnerships </a:t>
            </a:r>
            <a:endParaRPr lang="en-US" sz="2400" b="1" dirty="0">
              <a:solidFill>
                <a:srgbClr val="0034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IE" sz="2400" b="1" dirty="0">
                <a:solidFill>
                  <a:srgbClr val="003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Youth entrepreneurship, leadership, and service</a:t>
            </a:r>
            <a:r>
              <a:rPr lang="en-IE" sz="2400" b="1" dirty="0">
                <a:solidFill>
                  <a:srgbClr val="005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b="1" dirty="0">
              <a:solidFill>
                <a:srgbClr val="0057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150" y="361950"/>
            <a:ext cx="8839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GPLC 2015 STRATEGIC AIM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275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400050"/>
            <a:ext cx="7772400" cy="571500"/>
          </a:xfrm>
        </p:spPr>
        <p:txBody>
          <a:bodyPr>
            <a:noAutofit/>
          </a:bodyPr>
          <a:lstStyle/>
          <a:p>
            <a:r>
              <a:rPr lang="en-SG" sz="3200" b="1" cap="small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GPLC East Africa Objectives</a:t>
            </a:r>
            <a:endParaRPr lang="en-SG" sz="3200" b="1" cap="small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3800" y="1200150"/>
            <a:ext cx="5257800" cy="34935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57200" indent="-457200">
              <a:spcBef>
                <a:spcPts val="400"/>
              </a:spcBef>
              <a:spcAft>
                <a:spcPts val="400"/>
              </a:spcAft>
              <a:buClr>
                <a:srgbClr val="003411"/>
              </a:buClr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003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  identity-based violence </a:t>
            </a:r>
            <a:r>
              <a:rPr lang="en-US" sz="1600" dirty="0" smtClean="0">
                <a:solidFill>
                  <a:srgbClr val="003411"/>
                </a:solidFill>
              </a:rPr>
              <a:t>through interfaith vision &amp; partnerships based on universal principles &amp; values</a:t>
            </a: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Clr>
                <a:srgbClr val="003411"/>
              </a:buClr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003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 East Africa youth </a:t>
            </a:r>
            <a:r>
              <a:rPr lang="en-US" sz="1600" dirty="0" smtClean="0">
                <a:solidFill>
                  <a:srgbClr val="003411"/>
                </a:solidFill>
              </a:rPr>
              <a:t>in moral and innovative leadership, entrepreneurship and service </a:t>
            </a: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Clr>
                <a:srgbClr val="003411"/>
              </a:buClr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003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Launch of the Africa Presidential Mission</a:t>
            </a:r>
            <a:r>
              <a:rPr lang="en-US" sz="1600" dirty="0" smtClean="0">
                <a:solidFill>
                  <a:srgbClr val="003411"/>
                </a:solidFill>
              </a:rPr>
              <a:t>, led by former Zanzibar President </a:t>
            </a:r>
            <a:r>
              <a:rPr lang="en-US" sz="1600" dirty="0" err="1" smtClean="0">
                <a:solidFill>
                  <a:srgbClr val="003411"/>
                </a:solidFill>
              </a:rPr>
              <a:t>Amani</a:t>
            </a:r>
            <a:r>
              <a:rPr lang="en-US" sz="1600" dirty="0" smtClean="0">
                <a:solidFill>
                  <a:srgbClr val="003411"/>
                </a:solidFill>
              </a:rPr>
              <a:t> </a:t>
            </a:r>
            <a:r>
              <a:rPr lang="en-US" sz="1600" dirty="0" err="1" smtClean="0">
                <a:solidFill>
                  <a:srgbClr val="003411"/>
                </a:solidFill>
              </a:rPr>
              <a:t>Karume</a:t>
            </a:r>
            <a:endParaRPr lang="en-US" sz="1600" dirty="0" smtClean="0">
              <a:solidFill>
                <a:srgbClr val="003411"/>
              </a:solidFill>
            </a:endParaRP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Clr>
                <a:srgbClr val="003411"/>
              </a:buClr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003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Forge new partnerships </a:t>
            </a:r>
            <a:r>
              <a:rPr lang="en-US" sz="1600" dirty="0" smtClean="0">
                <a:solidFill>
                  <a:srgbClr val="003411"/>
                </a:solidFill>
              </a:rPr>
              <a:t>to sustain ongoing youth and interfaith initiatives over next three years</a:t>
            </a:r>
            <a:endParaRPr lang="en-US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14" y="1504950"/>
            <a:ext cx="3460286" cy="2452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6340" y="4139684"/>
            <a:ext cx="3031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With the Mufti Secretary of Dar </a:t>
            </a:r>
            <a:r>
              <a:rPr lang="en-US" sz="1200" dirty="0" err="1" smtClean="0"/>
              <a:t>es</a:t>
            </a:r>
            <a:r>
              <a:rPr lang="en-US" sz="1200" dirty="0" smtClean="0"/>
              <a:t> salaam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32254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276350"/>
            <a:ext cx="8458200" cy="35052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en-IE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Improved </a:t>
            </a:r>
            <a:r>
              <a:rPr lang="en-IE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interfaith collaboration </a:t>
            </a:r>
            <a:r>
              <a:rPr lang="en-IE" sz="2000" dirty="0">
                <a:solidFill>
                  <a:srgbClr val="003300"/>
                </a:solidFill>
              </a:rPr>
              <a:t>that will mitigate identity-based violence and </a:t>
            </a:r>
            <a:r>
              <a:rPr lang="en-IE" sz="2000" dirty="0" smtClean="0">
                <a:solidFill>
                  <a:srgbClr val="003300"/>
                </a:solidFill>
              </a:rPr>
              <a:t>extremism</a:t>
            </a:r>
            <a:endParaRPr lang="en-US" sz="2000" dirty="0">
              <a:solidFill>
                <a:srgbClr val="003300"/>
              </a:solidFill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en-IE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partnership linkages </a:t>
            </a:r>
            <a:r>
              <a:rPr lang="en-IE" sz="2000" dirty="0">
                <a:solidFill>
                  <a:srgbClr val="003300"/>
                </a:solidFill>
              </a:rPr>
              <a:t>between East Africa </a:t>
            </a:r>
            <a:r>
              <a:rPr lang="en-IE" sz="2000" dirty="0" smtClean="0">
                <a:solidFill>
                  <a:srgbClr val="003300"/>
                </a:solidFill>
              </a:rPr>
              <a:t>&amp; </a:t>
            </a:r>
            <a:r>
              <a:rPr lang="en-IE" sz="2000" dirty="0">
                <a:solidFill>
                  <a:srgbClr val="003300"/>
                </a:solidFill>
              </a:rPr>
              <a:t>Middle East nations for strategic cooperation in peace-building, combating extremism, </a:t>
            </a:r>
            <a:r>
              <a:rPr lang="en-IE" sz="2000" dirty="0" smtClean="0">
                <a:solidFill>
                  <a:srgbClr val="003300"/>
                </a:solidFill>
              </a:rPr>
              <a:t>trade &amp; development</a:t>
            </a:r>
            <a:endParaRPr lang="en-US" sz="2400" dirty="0">
              <a:solidFill>
                <a:srgbClr val="003300"/>
              </a:solidFill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en-IE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commitment to regional stability and economic progress </a:t>
            </a:r>
            <a:r>
              <a:rPr lang="en-IE" sz="2000" dirty="0">
                <a:solidFill>
                  <a:srgbClr val="003300"/>
                </a:solidFill>
              </a:rPr>
              <a:t>that empowers young leaders </a:t>
            </a:r>
            <a:endParaRPr lang="en-IE" sz="2400" dirty="0" smtClean="0">
              <a:solidFill>
                <a:srgbClr val="003300"/>
              </a:solidFill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en-IE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Enhanced </a:t>
            </a:r>
            <a:r>
              <a:rPr lang="en-IE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contributions to regional integration </a:t>
            </a:r>
            <a:r>
              <a:rPr lang="en-IE" sz="2000" dirty="0">
                <a:solidFill>
                  <a:srgbClr val="003300"/>
                </a:solidFill>
              </a:rPr>
              <a:t>and progress toward </a:t>
            </a:r>
            <a:r>
              <a:rPr lang="en-IE" sz="2000" dirty="0" smtClean="0">
                <a:solidFill>
                  <a:srgbClr val="003300"/>
                </a:solidFill>
              </a:rPr>
              <a:t>peace and sustainable </a:t>
            </a:r>
            <a:r>
              <a:rPr lang="en-IE" sz="2000" dirty="0">
                <a:solidFill>
                  <a:srgbClr val="003300"/>
                </a:solidFill>
              </a:rPr>
              <a:t>development </a:t>
            </a:r>
            <a:r>
              <a:rPr lang="en-IE" sz="2000" dirty="0" smtClean="0">
                <a:solidFill>
                  <a:srgbClr val="003300"/>
                </a:solidFill>
              </a:rPr>
              <a:t>by </a:t>
            </a:r>
            <a:r>
              <a:rPr lang="en-IE" sz="2000" dirty="0">
                <a:solidFill>
                  <a:srgbClr val="003300"/>
                </a:solidFill>
              </a:rPr>
              <a:t>young </a:t>
            </a:r>
            <a:r>
              <a:rPr lang="en-IE" sz="2000" dirty="0" smtClean="0">
                <a:solidFill>
                  <a:srgbClr val="003300"/>
                </a:solidFill>
              </a:rPr>
              <a:t>leaders</a:t>
            </a:r>
            <a:endParaRPr lang="en-US" sz="2400" dirty="0">
              <a:solidFill>
                <a:srgbClr val="0033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438150"/>
            <a:ext cx="64988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RESULTS ANTICIPATED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647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113191"/>
            <a:ext cx="8856452" cy="366835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Ø"/>
            </a:pPr>
            <a:r>
              <a:rPr lang="en-IE" sz="2000" dirty="0" smtClean="0">
                <a:solidFill>
                  <a:srgbClr val="003300"/>
                </a:solidFill>
              </a:rPr>
              <a:t>Working </a:t>
            </a:r>
            <a:r>
              <a:rPr lang="en-IE" sz="2000" dirty="0">
                <a:solidFill>
                  <a:srgbClr val="003300"/>
                </a:solidFill>
              </a:rPr>
              <a:t>with </a:t>
            </a:r>
            <a:r>
              <a:rPr lang="en-IE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COMESA </a:t>
            </a:r>
            <a:r>
              <a:rPr lang="en-IE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empower youth </a:t>
            </a:r>
            <a:r>
              <a:rPr lang="en-IE" sz="2000" dirty="0">
                <a:solidFill>
                  <a:srgbClr val="003300"/>
                </a:solidFill>
              </a:rPr>
              <a:t>in moral leadership, peace-building, good governance </a:t>
            </a:r>
            <a:endParaRPr lang="en-IE" sz="2000" dirty="0" smtClean="0">
              <a:solidFill>
                <a:srgbClr val="003300"/>
              </a:solidFill>
            </a:endParaRP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Ø"/>
            </a:pPr>
            <a:r>
              <a:rPr lang="en-IE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Interfaith peace building </a:t>
            </a:r>
            <a:r>
              <a:rPr lang="en-IE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youth </a:t>
            </a:r>
            <a:r>
              <a:rPr lang="en-IE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en-IE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leaders in </a:t>
            </a:r>
            <a:r>
              <a:rPr lang="en-IE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Kaduna </a:t>
            </a:r>
            <a:r>
              <a:rPr lang="en-IE" sz="2000" dirty="0" smtClean="0">
                <a:solidFill>
                  <a:srgbClr val="003300"/>
                </a:solidFill>
              </a:rPr>
              <a:t>and </a:t>
            </a:r>
            <a:r>
              <a:rPr lang="en-IE" sz="2000" dirty="0">
                <a:solidFill>
                  <a:srgbClr val="003300"/>
                </a:solidFill>
              </a:rPr>
              <a:t>other conflict-ridden Nigerian states 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Ø"/>
            </a:pPr>
            <a:r>
              <a:rPr lang="en-IE" sz="2000" dirty="0" smtClean="0">
                <a:solidFill>
                  <a:srgbClr val="003300"/>
                </a:solidFill>
              </a:rPr>
              <a:t>Working </a:t>
            </a:r>
            <a:r>
              <a:rPr lang="en-IE" sz="2000" dirty="0">
                <a:solidFill>
                  <a:srgbClr val="003300"/>
                </a:solidFill>
              </a:rPr>
              <a:t>with </a:t>
            </a:r>
            <a:r>
              <a:rPr lang="en-IE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partners </a:t>
            </a:r>
            <a:r>
              <a:rPr lang="en-IE" sz="2000" dirty="0" smtClean="0">
                <a:solidFill>
                  <a:srgbClr val="003300"/>
                </a:solidFill>
              </a:rPr>
              <a:t>in </a:t>
            </a:r>
            <a:r>
              <a:rPr lang="en-IE" sz="2000" dirty="0">
                <a:solidFill>
                  <a:srgbClr val="003300"/>
                </a:solidFill>
              </a:rPr>
              <a:t>the Middle </a:t>
            </a:r>
            <a:r>
              <a:rPr lang="en-IE" sz="2000" dirty="0" smtClean="0">
                <a:solidFill>
                  <a:srgbClr val="003300"/>
                </a:solidFill>
              </a:rPr>
              <a:t>East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Ø"/>
            </a:pPr>
            <a:r>
              <a:rPr lang="en-IE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2013:</a:t>
            </a:r>
            <a:r>
              <a:rPr lang="en-IE" sz="2000" dirty="0" smtClean="0">
                <a:solidFill>
                  <a:srgbClr val="003300"/>
                </a:solidFill>
              </a:rPr>
              <a:t> convened </a:t>
            </a:r>
            <a:r>
              <a:rPr lang="en-IE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</a:t>
            </a:r>
            <a:r>
              <a:rPr lang="en-IE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 Leadership Conference in Abuja, </a:t>
            </a:r>
            <a:r>
              <a:rPr lang="en-IE" sz="2000" dirty="0" smtClean="0">
                <a:solidFill>
                  <a:srgbClr val="003300"/>
                </a:solidFill>
              </a:rPr>
              <a:t>with faith </a:t>
            </a:r>
            <a:r>
              <a:rPr lang="en-IE" sz="2000" dirty="0">
                <a:solidFill>
                  <a:srgbClr val="003300"/>
                </a:solidFill>
              </a:rPr>
              <a:t>leaders including the Catholic Cardinal and Sultan of </a:t>
            </a:r>
            <a:r>
              <a:rPr lang="en-IE" sz="2000" dirty="0" err="1" smtClean="0">
                <a:solidFill>
                  <a:srgbClr val="003300"/>
                </a:solidFill>
              </a:rPr>
              <a:t>Sokoto</a:t>
            </a:r>
            <a:r>
              <a:rPr lang="en-IE" sz="2000" dirty="0" smtClean="0">
                <a:solidFill>
                  <a:srgbClr val="003300"/>
                </a:solidFill>
              </a:rPr>
              <a:t>  </a:t>
            </a:r>
            <a:endParaRPr lang="en-IE" sz="2000" dirty="0">
              <a:solidFill>
                <a:srgbClr val="003300"/>
              </a:solidFill>
            </a:endParaRP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Ø"/>
            </a:pPr>
            <a:r>
              <a:rPr lang="en-IE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2012:</a:t>
            </a:r>
            <a:r>
              <a:rPr lang="en-IE" sz="2000" dirty="0" smtClean="0">
                <a:solidFill>
                  <a:srgbClr val="003300"/>
                </a:solidFill>
              </a:rPr>
              <a:t>  </a:t>
            </a:r>
            <a:r>
              <a:rPr lang="en-IE" sz="2000" dirty="0">
                <a:solidFill>
                  <a:srgbClr val="003300"/>
                </a:solidFill>
              </a:rPr>
              <a:t>GPF and United Nations </a:t>
            </a:r>
            <a:r>
              <a:rPr lang="en-IE" sz="2000" dirty="0" smtClean="0">
                <a:solidFill>
                  <a:srgbClr val="003300"/>
                </a:solidFill>
              </a:rPr>
              <a:t>Office in Nairobi</a:t>
            </a:r>
            <a:r>
              <a:rPr lang="en-IE" sz="2000" dirty="0">
                <a:solidFill>
                  <a:srgbClr val="003300"/>
                </a:solidFill>
              </a:rPr>
              <a:t>, </a:t>
            </a:r>
            <a:r>
              <a:rPr lang="en-IE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launched the East Africa Peace Service Corps </a:t>
            </a:r>
            <a:r>
              <a:rPr lang="en-IE" sz="2000" dirty="0">
                <a:solidFill>
                  <a:srgbClr val="003300"/>
                </a:solidFill>
              </a:rPr>
              <a:t>with over 35 partners </a:t>
            </a:r>
            <a:endParaRPr lang="en-IE" sz="2000" dirty="0" smtClean="0">
              <a:solidFill>
                <a:srgbClr val="003300"/>
              </a:solidFill>
            </a:endParaRP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Ø"/>
            </a:pPr>
            <a:r>
              <a:rPr lang="en-IE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2010: </a:t>
            </a:r>
            <a:r>
              <a:rPr lang="en-IE" sz="2000" dirty="0" smtClean="0">
                <a:solidFill>
                  <a:srgbClr val="003300"/>
                </a:solidFill>
              </a:rPr>
              <a:t>Co-convened with Kenya Government </a:t>
            </a:r>
            <a:r>
              <a:rPr lang="en-IE" sz="2000" b="1" dirty="0" smtClean="0">
                <a:solidFill>
                  <a:srgbClr val="003300"/>
                </a:solidFill>
              </a:rPr>
              <a:t>Global </a:t>
            </a:r>
            <a:r>
              <a:rPr lang="en-IE" sz="2000" b="1" dirty="0">
                <a:solidFill>
                  <a:srgbClr val="003300"/>
                </a:solidFill>
              </a:rPr>
              <a:t>Peace Convention </a:t>
            </a:r>
            <a:r>
              <a:rPr lang="en-IE" sz="2000" dirty="0">
                <a:solidFill>
                  <a:srgbClr val="003300"/>
                </a:solidFill>
              </a:rPr>
              <a:t>with leaders of </a:t>
            </a:r>
            <a:r>
              <a:rPr lang="en-IE" sz="2000" dirty="0" smtClean="0">
                <a:solidFill>
                  <a:srgbClr val="003300"/>
                </a:solidFill>
              </a:rPr>
              <a:t>40 nations -Nairobi </a:t>
            </a:r>
            <a:r>
              <a:rPr lang="en-IE" sz="2000" dirty="0">
                <a:solidFill>
                  <a:srgbClr val="003300"/>
                </a:solidFill>
              </a:rPr>
              <a:t>Declaration for </a:t>
            </a:r>
            <a:r>
              <a:rPr lang="en-IE" sz="2000" dirty="0" smtClean="0">
                <a:solidFill>
                  <a:srgbClr val="003300"/>
                </a:solidFill>
              </a:rPr>
              <a:t>Peace Building </a:t>
            </a:r>
            <a:endParaRPr lang="en-US" sz="2000" dirty="0">
              <a:solidFill>
                <a:srgbClr val="0033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5372" y="361950"/>
            <a:ext cx="75456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GPF Track Record and Capabilities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554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5">
      <a:dk1>
        <a:srgbClr val="002060"/>
      </a:dk1>
      <a:lt1>
        <a:sysClr val="window" lastClr="FFFFFF"/>
      </a:lt1>
      <a:dk2>
        <a:srgbClr val="002060"/>
      </a:dk2>
      <a:lt2>
        <a:srgbClr val="E9E5DC"/>
      </a:lt2>
      <a:accent1>
        <a:srgbClr val="002060"/>
      </a:accent1>
      <a:accent2>
        <a:srgbClr val="002060"/>
      </a:accent2>
      <a:accent3>
        <a:srgbClr val="002060"/>
      </a:accent3>
      <a:accent4>
        <a:srgbClr val="002060"/>
      </a:accent4>
      <a:accent5>
        <a:srgbClr val="002060"/>
      </a:accent5>
      <a:accent6>
        <a:srgbClr val="002060"/>
      </a:accent6>
      <a:hlink>
        <a:srgbClr val="002060"/>
      </a:hlink>
      <a:folHlink>
        <a:srgbClr val="00206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12719</TotalTime>
  <Words>493</Words>
  <Application>Microsoft Office PowerPoint</Application>
  <PresentationFormat>On-screen Show (16:9)</PresentationFormat>
  <Paragraphs>65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Civic</vt:lpstr>
      <vt:lpstr>PowerPoint Presentation</vt:lpstr>
      <vt:lpstr>Kick-off Meetings </vt:lpstr>
      <vt:lpstr>Kick-off  MISSION</vt:lpstr>
      <vt:lpstr>PowerPoint Presentation</vt:lpstr>
      <vt:lpstr>Zanzibar East Africa-Middle East Bridge </vt:lpstr>
      <vt:lpstr>PowerPoint Presentation</vt:lpstr>
      <vt:lpstr>GPLC East Africa Objectives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GPC Atlanta 2012</dc:title>
  <dc:creator>Mel</dc:creator>
  <cp:lastModifiedBy>Global peace</cp:lastModifiedBy>
  <cp:revision>1684</cp:revision>
  <dcterms:created xsi:type="dcterms:W3CDTF">2012-01-29T00:50:19Z</dcterms:created>
  <dcterms:modified xsi:type="dcterms:W3CDTF">2015-06-08T13:45:16Z</dcterms:modified>
</cp:coreProperties>
</file>